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8" r:id="rId2"/>
    <p:sldId id="257" r:id="rId3"/>
    <p:sldId id="260" r:id="rId4"/>
    <p:sldId id="261" r:id="rId5"/>
    <p:sldId id="262" r:id="rId6"/>
    <p:sldId id="263" r:id="rId7"/>
    <p:sldId id="264" r:id="rId8"/>
    <p:sldId id="265" r:id="rId9"/>
    <p:sldId id="256" r:id="rId10"/>
    <p:sldId id="259"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94EB9-C0BB-4BB3-A1FE-184C8B6B37CA}" v="5" dt="2024-06-14T15:01:48.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98"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Levasier" userId="3c5a618a-dfa6-4e7f-8c18-2a5506aa2d9f" providerId="ADAL" clId="{4F994EB9-C0BB-4BB3-A1FE-184C8B6B37CA}"/>
    <pc:docChg chg="custSel addSld modSld">
      <pc:chgData name="Jo Levasier" userId="3c5a618a-dfa6-4e7f-8c18-2a5506aa2d9f" providerId="ADAL" clId="{4F994EB9-C0BB-4BB3-A1FE-184C8B6B37CA}" dt="2024-06-14T15:01:48.663" v="68"/>
      <pc:docMkLst>
        <pc:docMk/>
      </pc:docMkLst>
      <pc:sldChg chg="addSp modSp add mod">
        <pc:chgData name="Jo Levasier" userId="3c5a618a-dfa6-4e7f-8c18-2a5506aa2d9f" providerId="ADAL" clId="{4F994EB9-C0BB-4BB3-A1FE-184C8B6B37CA}" dt="2024-06-14T15:01:48.663" v="68"/>
        <pc:sldMkLst>
          <pc:docMk/>
          <pc:sldMk cId="2226736404" sldId="276"/>
        </pc:sldMkLst>
        <pc:spChg chg="mod">
          <ac:chgData name="Jo Levasier" userId="3c5a618a-dfa6-4e7f-8c18-2a5506aa2d9f" providerId="ADAL" clId="{4F994EB9-C0BB-4BB3-A1FE-184C8B6B37CA}" dt="2024-06-14T15:00:11.155" v="32" actId="6549"/>
          <ac:spMkLst>
            <pc:docMk/>
            <pc:sldMk cId="2226736404" sldId="276"/>
            <ac:spMk id="2" creationId="{E664E65F-72AC-8822-E38B-C97332911DA7}"/>
          </ac:spMkLst>
        </pc:spChg>
        <pc:spChg chg="add mod">
          <ac:chgData name="Jo Levasier" userId="3c5a618a-dfa6-4e7f-8c18-2a5506aa2d9f" providerId="ADAL" clId="{4F994EB9-C0BB-4BB3-A1FE-184C8B6B37CA}" dt="2024-06-14T15:01:48.663" v="68"/>
          <ac:spMkLst>
            <pc:docMk/>
            <pc:sldMk cId="2226736404" sldId="276"/>
            <ac:spMk id="3" creationId="{7963D5FA-544A-F1FA-A247-4B85FEA53E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7C9F4-01DB-4D05-98B6-27935A9DEC34}" type="datetimeFigureOut">
              <a:rPr lang="en-GB" smtClean="0"/>
              <a:t>14/06/2024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68B3A-91D7-4FFE-95BE-F899857629C4}" type="slidenum">
              <a:rPr lang="en-GB" smtClean="0"/>
              <a:t>‹#›</a:t>
            </a:fld>
            <a:endParaRPr lang="en-GB"/>
          </a:p>
        </p:txBody>
      </p:sp>
    </p:spTree>
    <p:extLst>
      <p:ext uri="{BB962C8B-B14F-4D97-AF65-F5344CB8AC3E}">
        <p14:creationId xmlns:p14="http://schemas.microsoft.com/office/powerpoint/2010/main" val="261376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A68B3A-91D7-4FFE-95BE-F899857629C4}" type="slidenum">
              <a:rPr lang="en-GB" smtClean="0"/>
              <a:t>2</a:t>
            </a:fld>
            <a:endParaRPr lang="en-GB"/>
          </a:p>
        </p:txBody>
      </p:sp>
    </p:spTree>
    <p:extLst>
      <p:ext uri="{BB962C8B-B14F-4D97-AF65-F5344CB8AC3E}">
        <p14:creationId xmlns:p14="http://schemas.microsoft.com/office/powerpoint/2010/main" val="323179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371279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216359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1B74588-F861-4B4B-B3D2-662DB6AC9F50}" type="slidenum">
              <a:rPr lang="en-GB" smtClean="0"/>
              <a:t>‹#›</a:t>
            </a:fld>
            <a:endParaRPr lang="en-GB"/>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4669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1067130-8F0D-40D0-81D8-43EAAE1CF573}"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2357671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1067130-8F0D-40D0-81D8-43EAAE1CF573}"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1B74588-F861-4B4B-B3D2-662DB6AC9F50}" type="slidenum">
              <a:rPr lang="en-GB" smtClean="0"/>
              <a:t>‹#›</a:t>
            </a:fld>
            <a:endParaRPr lang="en-GB"/>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26487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1067130-8F0D-40D0-81D8-43EAAE1CF573}"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1518252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1429098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358226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365927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67130-8F0D-40D0-81D8-43EAAE1CF573}" type="datetimeFigureOut">
              <a:rPr lang="en-GB" smtClean="0"/>
              <a:t>14/06/2024</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384343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067130-8F0D-40D0-81D8-43EAAE1CF573}"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342086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067130-8F0D-40D0-81D8-43EAAE1CF573}" type="datetimeFigureOut">
              <a:rPr lang="en-GB" smtClean="0"/>
              <a:t>14/06/2024</a:t>
            </a:fld>
            <a:endParaRPr lang="en-GB"/>
          </a:p>
        </p:txBody>
      </p:sp>
      <p:sp>
        <p:nvSpPr>
          <p:cNvPr id="8" name="Footer Placeholder 7"/>
          <p:cNvSpPr>
            <a:spLocks noGrp="1"/>
          </p:cNvSpPr>
          <p:nvPr>
            <p:ph type="ftr" sz="quarter" idx="11"/>
          </p:nvPr>
        </p:nvSpPr>
        <p:spPr/>
        <p:txBody>
          <a:bodyPr/>
          <a:lstStyle/>
          <a:p>
            <a:endParaRPr lang="en-GB"/>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3166339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67130-8F0D-40D0-81D8-43EAAE1CF573}" type="datetimeFigureOut">
              <a:rPr lang="en-GB" smtClean="0"/>
              <a:t>14/06/2024</a:t>
            </a:fld>
            <a:endParaRPr lang="en-GB"/>
          </a:p>
        </p:txBody>
      </p:sp>
      <p:sp>
        <p:nvSpPr>
          <p:cNvPr id="4" name="Footer Placeholder 3"/>
          <p:cNvSpPr>
            <a:spLocks noGrp="1"/>
          </p:cNvSpPr>
          <p:nvPr>
            <p:ph type="ftr" sz="quarter" idx="11"/>
          </p:nvPr>
        </p:nvSpPr>
        <p:spPr/>
        <p:txBody>
          <a:bodyPr/>
          <a:lstStyle/>
          <a:p>
            <a:endParaRPr lang="en-GB"/>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278549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67130-8F0D-40D0-81D8-43EAAE1CF573}" type="datetimeFigureOut">
              <a:rPr lang="en-GB" smtClean="0"/>
              <a:t>14/06/2024</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64814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67130-8F0D-40D0-81D8-43EAAE1CF573}"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2109431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67130-8F0D-40D0-81D8-43EAAE1CF573}" type="datetimeFigureOut">
              <a:rPr lang="en-GB" smtClean="0"/>
              <a:t>14/06/2024</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1B74588-F861-4B4B-B3D2-662DB6AC9F50}" type="slidenum">
              <a:rPr lang="en-GB" smtClean="0"/>
              <a:t>‹#›</a:t>
            </a:fld>
            <a:endParaRPr lang="en-GB"/>
          </a:p>
        </p:txBody>
      </p:sp>
    </p:spTree>
    <p:extLst>
      <p:ext uri="{BB962C8B-B14F-4D97-AF65-F5344CB8AC3E}">
        <p14:creationId xmlns:p14="http://schemas.microsoft.com/office/powerpoint/2010/main" val="545368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31067130-8F0D-40D0-81D8-43EAAE1CF573}" type="datetimeFigureOut">
              <a:rPr lang="en-GB" smtClean="0"/>
              <a:t>14/06/2024</a:t>
            </a:fld>
            <a:endParaRPr lang="en-GB"/>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1B74588-F861-4B4B-B3D2-662DB6AC9F50}" type="slidenum">
              <a:rPr lang="en-GB" smtClean="0"/>
              <a:t>‹#›</a:t>
            </a:fld>
            <a:endParaRPr lang="en-GB"/>
          </a:p>
        </p:txBody>
      </p:sp>
    </p:spTree>
    <p:extLst>
      <p:ext uri="{BB962C8B-B14F-4D97-AF65-F5344CB8AC3E}">
        <p14:creationId xmlns:p14="http://schemas.microsoft.com/office/powerpoint/2010/main" val="35884758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265470" y="1651818"/>
            <a:ext cx="8554065" cy="2554545"/>
          </a:xfrm>
          <a:prstGeom prst="rect">
            <a:avLst/>
          </a:prstGeom>
          <a:noFill/>
        </p:spPr>
        <p:txBody>
          <a:bodyPr wrap="square" rtlCol="0">
            <a:spAutoFit/>
          </a:bodyPr>
          <a:lstStyle/>
          <a:p>
            <a:pPr algn="ctr"/>
            <a:r>
              <a:rPr lang="en-GB" sz="8000" dirty="0">
                <a:latin typeface="Aptos" panose="020B0004020202020204" pitchFamily="34" charset="0"/>
              </a:rPr>
              <a:t>Acts 4v1-22</a:t>
            </a:r>
          </a:p>
          <a:p>
            <a:pPr algn="ctr"/>
            <a:r>
              <a:rPr lang="en-GB" sz="8000" dirty="0">
                <a:latin typeface="Aptos" panose="020B0004020202020204" pitchFamily="34" charset="0"/>
              </a:rPr>
              <a:t>A New Boldness</a:t>
            </a:r>
          </a:p>
        </p:txBody>
      </p:sp>
    </p:spTree>
    <p:extLst>
      <p:ext uri="{BB962C8B-B14F-4D97-AF65-F5344CB8AC3E}">
        <p14:creationId xmlns:p14="http://schemas.microsoft.com/office/powerpoint/2010/main" val="339749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7029-D756-8DAA-F87B-33D954D804E5}"/>
              </a:ext>
            </a:extLst>
          </p:cNvPr>
          <p:cNvSpPr>
            <a:spLocks noGrp="1"/>
          </p:cNvSpPr>
          <p:nvPr>
            <p:ph type="ctrTitle"/>
          </p:nvPr>
        </p:nvSpPr>
        <p:spPr>
          <a:xfrm>
            <a:off x="1469102" y="1107228"/>
            <a:ext cx="7073765" cy="2696762"/>
          </a:xfrm>
        </p:spPr>
        <p:txBody>
          <a:bodyPr>
            <a:normAutofit fontScale="90000"/>
          </a:bodyPr>
          <a:lstStyle/>
          <a:p>
            <a:r>
              <a:rPr lang="el-GR" sz="11500" b="0" i="0" dirty="0">
                <a:solidFill>
                  <a:srgbClr val="000000"/>
                </a:solidFill>
                <a:effectLst/>
                <a:highlight>
                  <a:srgbClr val="FFFFFF"/>
                </a:highlight>
                <a:latin typeface="system-ui"/>
              </a:rPr>
              <a:t>σῴζω (</a:t>
            </a:r>
            <a:r>
              <a:rPr lang="en-GB" sz="11500" b="0" i="0" dirty="0" err="1">
                <a:solidFill>
                  <a:srgbClr val="000000"/>
                </a:solidFill>
                <a:effectLst/>
                <a:highlight>
                  <a:srgbClr val="FFFFFF"/>
                </a:highlight>
                <a:latin typeface="system-ui"/>
              </a:rPr>
              <a:t>sōzō</a:t>
            </a:r>
            <a:r>
              <a:rPr lang="en-GB" sz="11500" b="0" i="0" dirty="0">
                <a:solidFill>
                  <a:srgbClr val="000000"/>
                </a:solidFill>
                <a:effectLst/>
                <a:highlight>
                  <a:srgbClr val="FFFFFF"/>
                </a:highlight>
                <a:latin typeface="system-ui"/>
              </a:rPr>
              <a:t>)</a:t>
            </a:r>
            <a:br>
              <a:rPr lang="en-GB" sz="6000" b="0" i="0" dirty="0">
                <a:solidFill>
                  <a:srgbClr val="000000"/>
                </a:solidFill>
                <a:effectLst/>
                <a:highlight>
                  <a:srgbClr val="FFFFFF"/>
                </a:highlight>
                <a:latin typeface="system-ui"/>
              </a:rPr>
            </a:br>
            <a:endParaRPr lang="en-GB" sz="6000" dirty="0"/>
          </a:p>
        </p:txBody>
      </p:sp>
      <p:sp>
        <p:nvSpPr>
          <p:cNvPr id="3" name="Subtitle 2">
            <a:extLst>
              <a:ext uri="{FF2B5EF4-FFF2-40B4-BE49-F238E27FC236}">
                <a16:creationId xmlns:a16="http://schemas.microsoft.com/office/drawing/2014/main" id="{3D4991F1-BA7F-D03E-8941-8E3865E7B6B4}"/>
              </a:ext>
            </a:extLst>
          </p:cNvPr>
          <p:cNvSpPr>
            <a:spLocks noGrp="1"/>
          </p:cNvSpPr>
          <p:nvPr>
            <p:ph type="subTitle" idx="1"/>
          </p:nvPr>
        </p:nvSpPr>
        <p:spPr>
          <a:xfrm>
            <a:off x="1469102" y="3429000"/>
            <a:ext cx="7458588" cy="2834148"/>
          </a:xfrm>
        </p:spPr>
        <p:txBody>
          <a:bodyPr>
            <a:normAutofit fontScale="85000" lnSpcReduction="10000"/>
          </a:bodyPr>
          <a:lstStyle/>
          <a:p>
            <a:pPr algn="ctr"/>
            <a:r>
              <a:rPr lang="en-GB" sz="4400" dirty="0">
                <a:solidFill>
                  <a:schemeClr val="tx1"/>
                </a:solidFill>
                <a:latin typeface="Aptos" panose="020B0004020202020204" pitchFamily="34" charset="0"/>
                <a:ea typeface="Times New Roman" panose="02020603050405020304" pitchFamily="18" charset="0"/>
              </a:rPr>
              <a:t>v9 </a:t>
            </a:r>
            <a:r>
              <a:rPr lang="en-GB" sz="4400" dirty="0">
                <a:solidFill>
                  <a:schemeClr val="tx1"/>
                </a:solidFill>
                <a:effectLst/>
                <a:latin typeface="Aptos" panose="020B0004020202020204" pitchFamily="34" charset="0"/>
                <a:ea typeface="Times New Roman" panose="02020603050405020304" pitchFamily="18" charset="0"/>
              </a:rPr>
              <a:t>“this man stands before you </a:t>
            </a:r>
            <a:r>
              <a:rPr lang="en-GB" sz="4400" b="1" dirty="0">
                <a:solidFill>
                  <a:schemeClr val="tx1"/>
                </a:solidFill>
                <a:effectLst/>
                <a:latin typeface="Aptos" panose="020B0004020202020204" pitchFamily="34" charset="0"/>
                <a:ea typeface="Times New Roman" panose="02020603050405020304" pitchFamily="18" charset="0"/>
              </a:rPr>
              <a:t>healed</a:t>
            </a:r>
            <a:r>
              <a:rPr lang="en-GB" sz="4400" dirty="0">
                <a:solidFill>
                  <a:schemeClr val="tx1"/>
                </a:solidFill>
                <a:effectLst/>
                <a:latin typeface="Aptos" panose="020B0004020202020204" pitchFamily="34" charset="0"/>
                <a:ea typeface="Times New Roman" panose="02020603050405020304" pitchFamily="18" charset="0"/>
              </a:rPr>
              <a:t>” </a:t>
            </a:r>
          </a:p>
          <a:p>
            <a:pPr algn="ctr"/>
            <a:r>
              <a:rPr lang="en-GB" sz="4400" i="1" dirty="0">
                <a:solidFill>
                  <a:schemeClr val="tx1"/>
                </a:solidFill>
                <a:effectLst/>
                <a:latin typeface="Aptos" panose="020B0004020202020204" pitchFamily="34" charset="0"/>
                <a:ea typeface="Times New Roman" panose="02020603050405020304" pitchFamily="18" charset="0"/>
              </a:rPr>
              <a:t>(same word)</a:t>
            </a:r>
          </a:p>
          <a:p>
            <a:pPr algn="ctr"/>
            <a:r>
              <a:rPr lang="en-GB" sz="4400" dirty="0">
                <a:solidFill>
                  <a:schemeClr val="tx1"/>
                </a:solidFill>
                <a:effectLst/>
                <a:latin typeface="Aptos" panose="020B0004020202020204" pitchFamily="34" charset="0"/>
                <a:ea typeface="Times New Roman" panose="02020603050405020304" pitchFamily="18" charset="0"/>
              </a:rPr>
              <a:t>v12 “by which we must be </a:t>
            </a:r>
            <a:r>
              <a:rPr lang="en-GB" sz="4400" b="1" dirty="0">
                <a:solidFill>
                  <a:schemeClr val="tx1"/>
                </a:solidFill>
                <a:effectLst/>
                <a:latin typeface="Aptos" panose="020B0004020202020204" pitchFamily="34" charset="0"/>
                <a:ea typeface="Times New Roman" panose="02020603050405020304" pitchFamily="18" charset="0"/>
              </a:rPr>
              <a:t>saved</a:t>
            </a:r>
            <a:r>
              <a:rPr lang="en-GB" sz="4400" dirty="0">
                <a:solidFill>
                  <a:schemeClr val="tx1"/>
                </a:solidFill>
                <a:effectLst/>
                <a:latin typeface="Aptos" panose="020B0004020202020204" pitchFamily="34" charset="0"/>
                <a:ea typeface="Times New Roman" panose="02020603050405020304" pitchFamily="18" charset="0"/>
              </a:rPr>
              <a:t>”</a:t>
            </a:r>
            <a:endParaRPr lang="en-GB" sz="4400" dirty="0">
              <a:solidFill>
                <a:schemeClr val="tx1"/>
              </a:solidFill>
              <a:latin typeface="Aptos" panose="020B0004020202020204" pitchFamily="34" charset="0"/>
            </a:endParaRPr>
          </a:p>
        </p:txBody>
      </p:sp>
    </p:spTree>
    <p:extLst>
      <p:ext uri="{BB962C8B-B14F-4D97-AF65-F5344CB8AC3E}">
        <p14:creationId xmlns:p14="http://schemas.microsoft.com/office/powerpoint/2010/main" val="3567749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265470" y="1651818"/>
            <a:ext cx="8554065" cy="3785652"/>
          </a:xfrm>
          <a:prstGeom prst="rect">
            <a:avLst/>
          </a:prstGeom>
          <a:noFill/>
        </p:spPr>
        <p:txBody>
          <a:bodyPr wrap="square" rtlCol="0">
            <a:spAutoFit/>
          </a:bodyPr>
          <a:lstStyle/>
          <a:p>
            <a:pPr algn="ctr"/>
            <a:r>
              <a:rPr lang="en-GB" sz="8000" dirty="0">
                <a:latin typeface="Aptos" panose="020B0004020202020204" pitchFamily="34" charset="0"/>
              </a:rPr>
              <a:t>The Spirit turns </a:t>
            </a:r>
            <a:r>
              <a:rPr lang="en-GB" sz="8000" b="1" cap="small" dirty="0">
                <a:latin typeface="Aptos" panose="020B0004020202020204" pitchFamily="34" charset="0"/>
              </a:rPr>
              <a:t>Uncertainty</a:t>
            </a:r>
            <a:r>
              <a:rPr lang="en-GB" sz="8000" dirty="0">
                <a:latin typeface="Aptos" panose="020B0004020202020204" pitchFamily="34" charset="0"/>
              </a:rPr>
              <a:t> into </a:t>
            </a:r>
            <a:r>
              <a:rPr lang="en-GB" sz="8000" b="1" cap="small" dirty="0">
                <a:latin typeface="Aptos" panose="020B0004020202020204" pitchFamily="34" charset="0"/>
              </a:rPr>
              <a:t>Confidence</a:t>
            </a:r>
          </a:p>
        </p:txBody>
      </p:sp>
    </p:spTree>
    <p:extLst>
      <p:ext uri="{BB962C8B-B14F-4D97-AF65-F5344CB8AC3E}">
        <p14:creationId xmlns:p14="http://schemas.microsoft.com/office/powerpoint/2010/main" val="2441670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accent5">
                <a:lumMod val="20000"/>
                <a:lumOff val="8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265470" y="1651818"/>
            <a:ext cx="8554065" cy="3785652"/>
          </a:xfrm>
          <a:prstGeom prst="rect">
            <a:avLst/>
          </a:prstGeom>
          <a:noFill/>
        </p:spPr>
        <p:txBody>
          <a:bodyPr wrap="square" rtlCol="0">
            <a:spAutoFit/>
          </a:bodyPr>
          <a:lstStyle/>
          <a:p>
            <a:pPr algn="ctr"/>
            <a:r>
              <a:rPr lang="en-GB" sz="8000" dirty="0">
                <a:latin typeface="Aptos" panose="020B0004020202020204" pitchFamily="34" charset="0"/>
              </a:rPr>
              <a:t>The Spirit turns </a:t>
            </a:r>
            <a:r>
              <a:rPr lang="en-GB" sz="8000" b="1" cap="small" dirty="0">
                <a:latin typeface="Aptos" panose="020B0004020202020204" pitchFamily="34" charset="0"/>
              </a:rPr>
              <a:t>Fear</a:t>
            </a:r>
            <a:r>
              <a:rPr lang="en-GB" sz="8000" dirty="0">
                <a:latin typeface="Aptos" panose="020B0004020202020204" pitchFamily="34" charset="0"/>
              </a:rPr>
              <a:t> </a:t>
            </a:r>
          </a:p>
          <a:p>
            <a:pPr algn="ctr"/>
            <a:r>
              <a:rPr lang="en-GB" sz="8000" dirty="0">
                <a:latin typeface="Aptos" panose="020B0004020202020204" pitchFamily="34" charset="0"/>
              </a:rPr>
              <a:t>into </a:t>
            </a:r>
            <a:r>
              <a:rPr lang="en-GB" sz="8000" b="1" cap="small" dirty="0">
                <a:latin typeface="Aptos" panose="020B0004020202020204" pitchFamily="34" charset="0"/>
              </a:rPr>
              <a:t>Courage</a:t>
            </a:r>
          </a:p>
        </p:txBody>
      </p:sp>
    </p:spTree>
    <p:extLst>
      <p:ext uri="{BB962C8B-B14F-4D97-AF65-F5344CB8AC3E}">
        <p14:creationId xmlns:p14="http://schemas.microsoft.com/office/powerpoint/2010/main" val="328072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45870" y="843677"/>
            <a:ext cx="7653675" cy="4736681"/>
          </a:xfrm>
          <a:prstGeom prst="rect">
            <a:avLst/>
          </a:prstGeom>
          <a:noFill/>
        </p:spPr>
        <p:txBody>
          <a:bodyPr wrap="square" rtlCol="0">
            <a:spAutoFit/>
          </a:bodyPr>
          <a:lstStyle/>
          <a:p>
            <a:pPr>
              <a:lnSpc>
                <a:spcPct val="107000"/>
              </a:lnSpc>
              <a:spcAft>
                <a:spcPts val="600"/>
              </a:spcAft>
            </a:pPr>
            <a:r>
              <a:rPr lang="en-GB" sz="4000" b="1" baseline="30000" dirty="0">
                <a:effectLst/>
                <a:latin typeface="Aptos" panose="020B0004020202020204" pitchFamily="34" charset="0"/>
                <a:ea typeface="Times New Roman" panose="02020603050405020304" pitchFamily="18" charset="0"/>
                <a:cs typeface="Times New Roman" panose="02020603050405020304" pitchFamily="18" charset="0"/>
              </a:rPr>
              <a:t>13 </a:t>
            </a:r>
            <a:r>
              <a:rPr lang="en-GB" sz="4000" dirty="0">
                <a:effectLst/>
                <a:latin typeface="Aptos" panose="020B0004020202020204" pitchFamily="34" charset="0"/>
                <a:ea typeface="Times New Roman" panose="02020603050405020304" pitchFamily="18" charset="0"/>
                <a:cs typeface="Times New Roman" panose="02020603050405020304" pitchFamily="18" charset="0"/>
              </a:rPr>
              <a:t>When they saw the courage of Peter and John and realised that they were unschooled, ordinary men, they were astonished, and they took note that these men had been with Jesus. </a:t>
            </a:r>
            <a:endParaRPr lang="en-GB" sz="4000" dirty="0">
              <a:effectLst/>
              <a:latin typeface="Aptos" panose="020B0004020202020204" pitchFamily="34" charset="0"/>
              <a:ea typeface="Calibri" panose="020F0502020204030204" pitchFamily="34" charset="0"/>
              <a:cs typeface="Times New Roman" panose="02020603050405020304" pitchFamily="18" charset="0"/>
            </a:endParaRPr>
          </a:p>
          <a:p>
            <a:pPr algn="ctr"/>
            <a:r>
              <a:rPr lang="en-GB" sz="4000" i="1" dirty="0">
                <a:effectLst/>
                <a:latin typeface="Aptos" panose="020B0004020202020204" pitchFamily="34" charset="0"/>
                <a:ea typeface="Times New Roman" panose="02020603050405020304" pitchFamily="18" charset="0"/>
              </a:rPr>
              <a:t>Acts 4v13</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241161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45870" y="843677"/>
            <a:ext cx="7653675" cy="4406334"/>
          </a:xfrm>
          <a:prstGeom prst="rect">
            <a:avLst/>
          </a:prstGeom>
          <a:noFill/>
        </p:spPr>
        <p:txBody>
          <a:bodyPr wrap="square" rtlCol="0">
            <a:spAutoFit/>
          </a:bodyPr>
          <a:lstStyle/>
          <a:p>
            <a:pPr algn="ctr">
              <a:lnSpc>
                <a:spcPct val="107000"/>
              </a:lnSpc>
              <a:spcAft>
                <a:spcPts val="600"/>
              </a:spcAft>
            </a:pPr>
            <a:r>
              <a:rPr lang="en-GB" sz="4000" dirty="0">
                <a:latin typeface="Aptos" panose="020B0004020202020204" pitchFamily="34" charset="0"/>
                <a:ea typeface="Calibri" panose="020F0502020204030204" pitchFamily="34" charset="0"/>
              </a:rPr>
              <a:t>F</a:t>
            </a:r>
            <a:r>
              <a:rPr lang="en-GB" sz="4000" dirty="0">
                <a:effectLst/>
                <a:latin typeface="Aptos" panose="020B0004020202020204" pitchFamily="34" charset="0"/>
                <a:ea typeface="Calibri" panose="020F0502020204030204" pitchFamily="34" charset="0"/>
              </a:rPr>
              <a:t>or God gave us a spirit </a:t>
            </a:r>
          </a:p>
          <a:p>
            <a:pPr algn="ctr">
              <a:lnSpc>
                <a:spcPct val="107000"/>
              </a:lnSpc>
              <a:spcAft>
                <a:spcPts val="600"/>
              </a:spcAft>
            </a:pPr>
            <a:r>
              <a:rPr lang="en-GB" sz="4000" dirty="0">
                <a:effectLst/>
                <a:latin typeface="Aptos" panose="020B0004020202020204" pitchFamily="34" charset="0"/>
                <a:ea typeface="Calibri" panose="020F0502020204030204" pitchFamily="34" charset="0"/>
              </a:rPr>
              <a:t>not of </a:t>
            </a:r>
            <a:r>
              <a:rPr lang="en-GB" sz="4000" b="1" dirty="0">
                <a:effectLst/>
                <a:latin typeface="Aptos" panose="020B0004020202020204" pitchFamily="34" charset="0"/>
                <a:ea typeface="Calibri" panose="020F0502020204030204" pitchFamily="34" charset="0"/>
              </a:rPr>
              <a:t>fear</a:t>
            </a:r>
            <a:r>
              <a:rPr lang="en-GB" sz="4000" dirty="0">
                <a:effectLst/>
                <a:latin typeface="Aptos" panose="020B0004020202020204" pitchFamily="34" charset="0"/>
                <a:ea typeface="Calibri" panose="020F0502020204030204" pitchFamily="34" charset="0"/>
              </a:rPr>
              <a:t> </a:t>
            </a:r>
          </a:p>
          <a:p>
            <a:pPr algn="ctr">
              <a:lnSpc>
                <a:spcPct val="107000"/>
              </a:lnSpc>
              <a:spcAft>
                <a:spcPts val="600"/>
              </a:spcAft>
            </a:pPr>
            <a:r>
              <a:rPr lang="en-GB" sz="4000" dirty="0">
                <a:effectLst/>
                <a:latin typeface="Aptos" panose="020B0004020202020204" pitchFamily="34" charset="0"/>
                <a:ea typeface="Calibri" panose="020F0502020204030204" pitchFamily="34" charset="0"/>
              </a:rPr>
              <a:t>but of power and love </a:t>
            </a:r>
          </a:p>
          <a:p>
            <a:pPr algn="ctr">
              <a:lnSpc>
                <a:spcPct val="107000"/>
              </a:lnSpc>
              <a:spcAft>
                <a:spcPts val="600"/>
              </a:spcAft>
            </a:pPr>
            <a:r>
              <a:rPr lang="en-GB" sz="4000" dirty="0">
                <a:effectLst/>
                <a:latin typeface="Aptos" panose="020B0004020202020204" pitchFamily="34" charset="0"/>
                <a:ea typeface="Calibri" panose="020F0502020204030204" pitchFamily="34" charset="0"/>
              </a:rPr>
              <a:t>and self-control.</a:t>
            </a:r>
          </a:p>
          <a:p>
            <a:pPr algn="ctr">
              <a:lnSpc>
                <a:spcPct val="107000"/>
              </a:lnSpc>
              <a:spcAft>
                <a:spcPts val="600"/>
              </a:spcAft>
            </a:pPr>
            <a:endParaRPr lang="en-GB" sz="4000" i="1" dirty="0">
              <a:effectLst/>
              <a:latin typeface="Aptos" panose="020B0004020202020204" pitchFamily="34" charset="0"/>
              <a:ea typeface="Times New Roman" panose="02020603050405020304" pitchFamily="18" charset="0"/>
            </a:endParaRPr>
          </a:p>
          <a:p>
            <a:pPr algn="ctr">
              <a:lnSpc>
                <a:spcPct val="107000"/>
              </a:lnSpc>
              <a:spcAft>
                <a:spcPts val="600"/>
              </a:spcAft>
            </a:pPr>
            <a:r>
              <a:rPr lang="en-GB" sz="4000" i="1" dirty="0">
                <a:effectLst/>
                <a:latin typeface="Aptos" panose="020B0004020202020204" pitchFamily="34" charset="0"/>
                <a:ea typeface="Times New Roman" panose="02020603050405020304" pitchFamily="18" charset="0"/>
              </a:rPr>
              <a:t>2 Timothy 1v7</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1221829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Only Thing We Have to Fear Is … Fearing Fear Itself | WIRED">
            <a:extLst>
              <a:ext uri="{FF2B5EF4-FFF2-40B4-BE49-F238E27FC236}">
                <a16:creationId xmlns:a16="http://schemas.microsoft.com/office/drawing/2014/main" id="{CEB68F94-B336-C99F-CA19-7196BB28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8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265470" y="1651818"/>
            <a:ext cx="8554065" cy="3785652"/>
          </a:xfrm>
          <a:prstGeom prst="rect">
            <a:avLst/>
          </a:prstGeom>
          <a:noFill/>
        </p:spPr>
        <p:txBody>
          <a:bodyPr wrap="square" rtlCol="0">
            <a:spAutoFit/>
          </a:bodyPr>
          <a:lstStyle/>
          <a:p>
            <a:pPr algn="ctr"/>
            <a:r>
              <a:rPr lang="en-GB" sz="8000" dirty="0">
                <a:latin typeface="Aptos" panose="020B0004020202020204" pitchFamily="34" charset="0"/>
              </a:rPr>
              <a:t>The Spirit turns </a:t>
            </a:r>
            <a:r>
              <a:rPr lang="en-GB" sz="8000" b="1" cap="small" dirty="0">
                <a:latin typeface="Aptos" panose="020B0004020202020204" pitchFamily="34" charset="0"/>
              </a:rPr>
              <a:t>Fear</a:t>
            </a:r>
            <a:r>
              <a:rPr lang="en-GB" sz="8000" dirty="0">
                <a:latin typeface="Aptos" panose="020B0004020202020204" pitchFamily="34" charset="0"/>
              </a:rPr>
              <a:t> </a:t>
            </a:r>
          </a:p>
          <a:p>
            <a:pPr algn="ctr"/>
            <a:r>
              <a:rPr lang="en-GB" sz="8000" dirty="0">
                <a:latin typeface="Aptos" panose="020B0004020202020204" pitchFamily="34" charset="0"/>
              </a:rPr>
              <a:t>into </a:t>
            </a:r>
            <a:r>
              <a:rPr lang="en-GB" sz="8000" b="1" cap="small" dirty="0">
                <a:latin typeface="Aptos" panose="020B0004020202020204" pitchFamily="34" charset="0"/>
              </a:rPr>
              <a:t>Courage</a:t>
            </a:r>
          </a:p>
        </p:txBody>
      </p:sp>
    </p:spTree>
    <p:extLst>
      <p:ext uri="{BB962C8B-B14F-4D97-AF65-F5344CB8AC3E}">
        <p14:creationId xmlns:p14="http://schemas.microsoft.com/office/powerpoint/2010/main" val="3938298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57300" y="1263198"/>
            <a:ext cx="7653675" cy="5016758"/>
          </a:xfrm>
          <a:prstGeom prst="rect">
            <a:avLst/>
          </a:prstGeom>
          <a:noFill/>
        </p:spPr>
        <p:txBody>
          <a:bodyPr wrap="square" rtlCol="0">
            <a:spAutoFit/>
          </a:bodyPr>
          <a:lstStyle/>
          <a:p>
            <a:pPr algn="ctr"/>
            <a:r>
              <a:rPr lang="en-GB" sz="4000" dirty="0">
                <a:effectLst/>
                <a:latin typeface="Aptos" panose="020B0004020202020204" pitchFamily="34" charset="0"/>
                <a:ea typeface="Calibri" panose="020F0502020204030204" pitchFamily="34" charset="0"/>
              </a:rPr>
              <a:t>But when they arrest you, do not worry about what to say or how to say it. At that time you will be given what to say, for it will not be you speaking, but the Spirit of your Father speaking through you.</a:t>
            </a:r>
          </a:p>
          <a:p>
            <a:pPr algn="ctr"/>
            <a:endParaRPr lang="en-GB" sz="4000" i="1" dirty="0">
              <a:latin typeface="Aptos" panose="020B0004020202020204" pitchFamily="34" charset="0"/>
              <a:ea typeface="Calibri" panose="020F0502020204030204" pitchFamily="34" charset="0"/>
            </a:endParaRPr>
          </a:p>
          <a:p>
            <a:pPr algn="ctr"/>
            <a:r>
              <a:rPr lang="en-GB" sz="4000" i="1" dirty="0">
                <a:effectLst/>
                <a:latin typeface="Aptos" panose="020B0004020202020204" pitchFamily="34" charset="0"/>
                <a:ea typeface="Times New Roman" panose="02020603050405020304" pitchFamily="18" charset="0"/>
              </a:rPr>
              <a:t>Jesus in Matthew 10 v19-20</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156421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057837" y="1302777"/>
            <a:ext cx="7949286" cy="4252446"/>
          </a:xfrm>
          <a:prstGeom prst="rect">
            <a:avLst/>
          </a:prstGeom>
          <a:noFill/>
        </p:spPr>
        <p:txBody>
          <a:bodyPr wrap="square" rtlCol="0">
            <a:spAutoFit/>
          </a:bodyPr>
          <a:lstStyle/>
          <a:p>
            <a:pPr algn="ctr">
              <a:lnSpc>
                <a:spcPct val="107000"/>
              </a:lnSpc>
            </a:pPr>
            <a:r>
              <a:rPr lang="en-GB" sz="4000" dirty="0">
                <a:latin typeface="Aptos" panose="020B0004020202020204" pitchFamily="34" charset="0"/>
                <a:ea typeface="Calibri" panose="020F0502020204030204" pitchFamily="34" charset="0"/>
                <a:cs typeface="Times New Roman" panose="02020603050405020304" pitchFamily="18" charset="0"/>
              </a:rPr>
              <a:t>T</a:t>
            </a:r>
            <a:r>
              <a:rPr lang="en-GB" sz="4000" dirty="0">
                <a:effectLst/>
                <a:latin typeface="Aptos" panose="020B0004020202020204" pitchFamily="34" charset="0"/>
                <a:ea typeface="Calibri" panose="020F0502020204030204" pitchFamily="34" charset="0"/>
                <a:cs typeface="Times New Roman" panose="02020603050405020304" pitchFamily="18" charset="0"/>
              </a:rPr>
              <a:t>he trouble with so many people is that the voice of their neighbours sounds louder in their ears </a:t>
            </a:r>
          </a:p>
          <a:p>
            <a:pPr algn="ctr">
              <a:lnSpc>
                <a:spcPct val="107000"/>
              </a:lnSpc>
            </a:pPr>
            <a:r>
              <a:rPr lang="en-GB" sz="4000" dirty="0">
                <a:effectLst/>
                <a:latin typeface="Aptos" panose="020B0004020202020204" pitchFamily="34" charset="0"/>
                <a:ea typeface="Calibri" panose="020F0502020204030204" pitchFamily="34" charset="0"/>
                <a:cs typeface="Times New Roman" panose="02020603050405020304" pitchFamily="18" charset="0"/>
              </a:rPr>
              <a:t>than the voice of </a:t>
            </a:r>
            <a:r>
              <a:rPr lang="en-GB" sz="4000" dirty="0">
                <a:latin typeface="Aptos" panose="020B0004020202020204" pitchFamily="34" charset="0"/>
                <a:ea typeface="Calibri" panose="020F0502020204030204" pitchFamily="34" charset="0"/>
                <a:cs typeface="Times New Roman" panose="02020603050405020304" pitchFamily="18" charset="0"/>
              </a:rPr>
              <a:t>God.</a:t>
            </a:r>
          </a:p>
          <a:p>
            <a:pPr algn="ctr">
              <a:lnSpc>
                <a:spcPct val="107000"/>
              </a:lnSpc>
              <a:spcAft>
                <a:spcPts val="600"/>
              </a:spcAft>
            </a:pPr>
            <a:endParaRPr lang="en-GB" sz="4000" dirty="0">
              <a:latin typeface="Aptos" panose="020B000402020202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n-GB" sz="4000" dirty="0">
                <a:latin typeface="Aptos" panose="020B0004020202020204" pitchFamily="34" charset="0"/>
                <a:ea typeface="Calibri" panose="020F0502020204030204" pitchFamily="34" charset="0"/>
                <a:cs typeface="Times New Roman" panose="02020603050405020304" pitchFamily="18" charset="0"/>
              </a:rPr>
              <a:t>HG Wells </a:t>
            </a:r>
            <a:endParaRPr lang="en-GB" sz="40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30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45870" y="843677"/>
            <a:ext cx="7653675" cy="4555093"/>
          </a:xfrm>
          <a:prstGeom prst="rect">
            <a:avLst/>
          </a:prstGeom>
          <a:noFill/>
        </p:spPr>
        <p:txBody>
          <a:bodyPr wrap="square" rtlCol="0">
            <a:spAutoFit/>
          </a:bodyPr>
          <a:lstStyle/>
          <a:p>
            <a:pPr algn="ctr">
              <a:spcAft>
                <a:spcPts val="1200"/>
              </a:spcAft>
            </a:pPr>
            <a:r>
              <a:rPr lang="en-GB" sz="4000" dirty="0">
                <a:effectLst/>
                <a:latin typeface="Aptos" panose="020B0004020202020204" pitchFamily="34" charset="0"/>
                <a:ea typeface="Times New Roman" panose="02020603050405020304" pitchFamily="18" charset="0"/>
              </a:rPr>
              <a:t>As for us, </a:t>
            </a:r>
          </a:p>
          <a:p>
            <a:pPr algn="ctr">
              <a:spcAft>
                <a:spcPts val="1200"/>
              </a:spcAft>
            </a:pPr>
            <a:r>
              <a:rPr lang="en-GB" sz="4000" dirty="0">
                <a:effectLst/>
                <a:latin typeface="Aptos" panose="020B0004020202020204" pitchFamily="34" charset="0"/>
                <a:ea typeface="Times New Roman" panose="02020603050405020304" pitchFamily="18" charset="0"/>
              </a:rPr>
              <a:t>we cannot help speaking </a:t>
            </a:r>
          </a:p>
          <a:p>
            <a:pPr algn="ctr">
              <a:spcAft>
                <a:spcPts val="1200"/>
              </a:spcAft>
            </a:pPr>
            <a:r>
              <a:rPr lang="en-GB" sz="4000" dirty="0">
                <a:effectLst/>
                <a:latin typeface="Aptos" panose="020B0004020202020204" pitchFamily="34" charset="0"/>
                <a:ea typeface="Times New Roman" panose="02020603050405020304" pitchFamily="18" charset="0"/>
              </a:rPr>
              <a:t>about what we have </a:t>
            </a:r>
          </a:p>
          <a:p>
            <a:pPr algn="ctr">
              <a:spcAft>
                <a:spcPts val="1200"/>
              </a:spcAft>
            </a:pPr>
            <a:r>
              <a:rPr lang="en-GB" sz="4000" dirty="0">
                <a:effectLst/>
                <a:latin typeface="Aptos" panose="020B0004020202020204" pitchFamily="34" charset="0"/>
                <a:ea typeface="Times New Roman" panose="02020603050405020304" pitchFamily="18" charset="0"/>
              </a:rPr>
              <a:t>seen and heard’ </a:t>
            </a:r>
          </a:p>
          <a:p>
            <a:pPr algn="ctr">
              <a:spcAft>
                <a:spcPts val="1200"/>
              </a:spcAft>
            </a:pPr>
            <a:endParaRPr lang="en-GB" sz="4000" i="1" dirty="0">
              <a:latin typeface="Aptos" panose="020B0004020202020204" pitchFamily="34" charset="0"/>
              <a:ea typeface="Times New Roman" panose="02020603050405020304" pitchFamily="18" charset="0"/>
            </a:endParaRPr>
          </a:p>
          <a:p>
            <a:pPr algn="ctr">
              <a:spcAft>
                <a:spcPts val="1200"/>
              </a:spcAft>
            </a:pPr>
            <a:r>
              <a:rPr lang="en-GB" sz="4000" i="1" dirty="0">
                <a:effectLst/>
                <a:latin typeface="Aptos" panose="020B0004020202020204" pitchFamily="34" charset="0"/>
                <a:ea typeface="Times New Roman" panose="02020603050405020304" pitchFamily="18" charset="0"/>
              </a:rPr>
              <a:t>Peter in Acts 4v20</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44315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ealth at Thorpe Park - POV - Front Row - 4K - 2023">
            <a:hlinkClick r:id="" action="ppaction://media"/>
            <a:extLst>
              <a:ext uri="{FF2B5EF4-FFF2-40B4-BE49-F238E27FC236}">
                <a16:creationId xmlns:a16="http://schemas.microsoft.com/office/drawing/2014/main" id="{1A34BDF2-4DAE-3A4C-381A-A3F0EDEF78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574" y="715296"/>
            <a:ext cx="8976852" cy="5049479"/>
          </a:xfrm>
          <a:prstGeom prst="rect">
            <a:avLst/>
          </a:prstGeom>
        </p:spPr>
      </p:pic>
      <p:sp>
        <p:nvSpPr>
          <p:cNvPr id="3" name="TextBox 2">
            <a:extLst>
              <a:ext uri="{FF2B5EF4-FFF2-40B4-BE49-F238E27FC236}">
                <a16:creationId xmlns:a16="http://schemas.microsoft.com/office/drawing/2014/main" id="{75322125-0768-C61C-C93E-164C84A5874C}"/>
              </a:ext>
            </a:extLst>
          </p:cNvPr>
          <p:cNvSpPr txBox="1"/>
          <p:nvPr/>
        </p:nvSpPr>
        <p:spPr>
          <a:xfrm>
            <a:off x="530942" y="5889522"/>
            <a:ext cx="8347587" cy="830997"/>
          </a:xfrm>
          <a:prstGeom prst="rect">
            <a:avLst/>
          </a:prstGeom>
          <a:noFill/>
        </p:spPr>
        <p:txBody>
          <a:bodyPr wrap="square" rtlCol="0">
            <a:spAutoFit/>
          </a:bodyPr>
          <a:lstStyle/>
          <a:p>
            <a:pPr algn="ctr"/>
            <a:r>
              <a:rPr lang="en-GB" sz="4800" dirty="0">
                <a:latin typeface="Aptos" panose="020B0004020202020204" pitchFamily="34" charset="0"/>
              </a:rPr>
              <a:t>Stealth at Thorpe Park</a:t>
            </a:r>
          </a:p>
        </p:txBody>
      </p:sp>
    </p:spTree>
    <p:extLst>
      <p:ext uri="{BB962C8B-B14F-4D97-AF65-F5344CB8AC3E}">
        <p14:creationId xmlns:p14="http://schemas.microsoft.com/office/powerpoint/2010/main" val="34922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45870" y="843677"/>
            <a:ext cx="7653675" cy="2092881"/>
          </a:xfrm>
          <a:prstGeom prst="rect">
            <a:avLst/>
          </a:prstGeom>
          <a:noFill/>
        </p:spPr>
        <p:txBody>
          <a:bodyPr wrap="square" rtlCol="0">
            <a:spAutoFit/>
          </a:bodyPr>
          <a:lstStyle/>
          <a:p>
            <a:pPr algn="ctr">
              <a:spcAft>
                <a:spcPts val="1200"/>
              </a:spcAft>
            </a:pPr>
            <a:r>
              <a:rPr lang="en-GB" sz="4000" b="1" baseline="30000" dirty="0">
                <a:effectLst/>
                <a:latin typeface="Aptos" panose="020B0004020202020204" pitchFamily="34" charset="0"/>
                <a:ea typeface="Times New Roman" panose="02020603050405020304" pitchFamily="18" charset="0"/>
              </a:rPr>
              <a:t> </a:t>
            </a:r>
            <a:r>
              <a:rPr lang="en-GB" sz="4000" dirty="0">
                <a:effectLst/>
                <a:latin typeface="Aptos" panose="020B0004020202020204" pitchFamily="34" charset="0"/>
                <a:ea typeface="Times New Roman" panose="02020603050405020304" pitchFamily="18" charset="0"/>
              </a:rPr>
              <a:t>they took note that these men had been with Jesus. </a:t>
            </a:r>
            <a:endParaRPr lang="en-GB" sz="4000" i="1" dirty="0">
              <a:latin typeface="Aptos" panose="020B0004020202020204" pitchFamily="34" charset="0"/>
              <a:ea typeface="Times New Roman" panose="02020603050405020304" pitchFamily="18" charset="0"/>
            </a:endParaRPr>
          </a:p>
          <a:p>
            <a:pPr algn="ctr">
              <a:spcAft>
                <a:spcPts val="1200"/>
              </a:spcAft>
            </a:pPr>
            <a:r>
              <a:rPr lang="en-GB" sz="4000" i="1" dirty="0">
                <a:effectLst/>
                <a:latin typeface="Aptos" panose="020B0004020202020204" pitchFamily="34" charset="0"/>
                <a:ea typeface="Times New Roman" panose="02020603050405020304" pitchFamily="18" charset="0"/>
              </a:rPr>
              <a:t>Sanhedrin in Acts 4v</a:t>
            </a:r>
            <a:r>
              <a:rPr lang="en-GB" sz="4000" i="1" dirty="0">
                <a:latin typeface="Aptos" panose="020B0004020202020204" pitchFamily="34" charset="0"/>
                <a:ea typeface="Times New Roman" panose="02020603050405020304" pitchFamily="18" charset="0"/>
              </a:rPr>
              <a:t>13</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2007949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554480" y="280541"/>
            <a:ext cx="6910504" cy="4154984"/>
          </a:xfrm>
          <a:prstGeom prst="rect">
            <a:avLst/>
          </a:prstGeom>
          <a:noFill/>
        </p:spPr>
        <p:txBody>
          <a:bodyPr wrap="square" rtlCol="0">
            <a:spAutoFit/>
          </a:bodyPr>
          <a:lstStyle/>
          <a:p>
            <a:pPr algn="ctr"/>
            <a:r>
              <a:rPr lang="en-GB" sz="6600" dirty="0">
                <a:latin typeface="Aptos" panose="020B0004020202020204" pitchFamily="34" charset="0"/>
              </a:rPr>
              <a:t>The Spirit turns </a:t>
            </a:r>
            <a:r>
              <a:rPr lang="en-GB" sz="6600" b="1" cap="small" dirty="0">
                <a:latin typeface="Aptos" panose="020B0004020202020204" pitchFamily="34" charset="0"/>
              </a:rPr>
              <a:t>Uncertainty</a:t>
            </a:r>
            <a:r>
              <a:rPr lang="en-GB" sz="6600" dirty="0">
                <a:latin typeface="Aptos" panose="020B0004020202020204" pitchFamily="34" charset="0"/>
              </a:rPr>
              <a:t> into </a:t>
            </a:r>
            <a:r>
              <a:rPr lang="en-GB" sz="6600" b="1" cap="small" dirty="0">
                <a:latin typeface="Aptos" panose="020B0004020202020204" pitchFamily="34" charset="0"/>
              </a:rPr>
              <a:t>Confidence </a:t>
            </a:r>
            <a:r>
              <a:rPr lang="en-GB" sz="6600" cap="small" dirty="0">
                <a:latin typeface="Aptos" panose="020B0004020202020204" pitchFamily="34" charset="0"/>
              </a:rPr>
              <a:t>&amp;</a:t>
            </a:r>
            <a:r>
              <a:rPr lang="en-GB" sz="6600" b="1" cap="small" dirty="0">
                <a:latin typeface="Aptos" panose="020B0004020202020204" pitchFamily="34" charset="0"/>
              </a:rPr>
              <a:t> </a:t>
            </a:r>
          </a:p>
          <a:p>
            <a:pPr algn="ctr"/>
            <a:r>
              <a:rPr lang="en-GB" sz="6600" b="1" cap="small" dirty="0">
                <a:latin typeface="Aptos" panose="020B0004020202020204" pitchFamily="34" charset="0"/>
              </a:rPr>
              <a:t>Fear </a:t>
            </a:r>
            <a:r>
              <a:rPr lang="en-GB" sz="6600" dirty="0">
                <a:latin typeface="Aptos" panose="020B0004020202020204" pitchFamily="34" charset="0"/>
              </a:rPr>
              <a:t>into</a:t>
            </a:r>
            <a:r>
              <a:rPr lang="en-GB" sz="6600" b="1" cap="small" dirty="0">
                <a:latin typeface="Aptos" panose="020B0004020202020204" pitchFamily="34" charset="0"/>
              </a:rPr>
              <a:t> Courage</a:t>
            </a:r>
          </a:p>
        </p:txBody>
      </p:sp>
      <p:sp>
        <p:nvSpPr>
          <p:cNvPr id="3" name="TextBox 2">
            <a:extLst>
              <a:ext uri="{FF2B5EF4-FFF2-40B4-BE49-F238E27FC236}">
                <a16:creationId xmlns:a16="http://schemas.microsoft.com/office/drawing/2014/main" id="{7963D5FA-544A-F1FA-A247-4B85FEA53E1D}"/>
              </a:ext>
            </a:extLst>
          </p:cNvPr>
          <p:cNvSpPr txBox="1"/>
          <p:nvPr/>
        </p:nvSpPr>
        <p:spPr>
          <a:xfrm>
            <a:off x="0" y="5469463"/>
            <a:ext cx="9144000" cy="1107996"/>
          </a:xfrm>
          <a:prstGeom prst="rect">
            <a:avLst/>
          </a:prstGeom>
          <a:solidFill>
            <a:schemeClr val="accent1"/>
          </a:solidFill>
          <a:ln>
            <a:solidFill>
              <a:schemeClr val="accent1"/>
            </a:solidFill>
          </a:ln>
        </p:spPr>
        <p:txBody>
          <a:bodyPr wrap="square" rtlCol="0">
            <a:spAutoFit/>
          </a:bodyPr>
          <a:lstStyle/>
          <a:p>
            <a:pPr algn="ctr"/>
            <a:r>
              <a:rPr lang="en-GB" sz="6600" b="1" dirty="0">
                <a:solidFill>
                  <a:schemeClr val="bg1"/>
                </a:solidFill>
                <a:effectLst>
                  <a:outerShdw blurRad="38100" dist="38100" dir="2700000" algn="tl">
                    <a:srgbClr val="000000">
                      <a:alpha val="43137"/>
                    </a:srgbClr>
                  </a:outerShdw>
                </a:effectLst>
                <a:latin typeface="Aptos" panose="020B0004020202020204" pitchFamily="34" charset="0"/>
              </a:rPr>
              <a:t>So let’s seek Him!</a:t>
            </a:r>
            <a:endParaRPr lang="en-GB" sz="6600" b="1" cap="small" dirty="0">
              <a:solidFill>
                <a:schemeClr val="bg1"/>
              </a:solidFill>
              <a:effectLst>
                <a:outerShdw blurRad="38100" dist="38100" dir="2700000" algn="tl">
                  <a:srgbClr val="000000">
                    <a:alpha val="43137"/>
                  </a:srgbClr>
                </a:outerShdw>
              </a:effectLst>
              <a:latin typeface="Aptos" panose="020B0004020202020204" pitchFamily="34" charset="0"/>
            </a:endParaRPr>
          </a:p>
        </p:txBody>
      </p:sp>
    </p:spTree>
    <p:extLst>
      <p:ext uri="{BB962C8B-B14F-4D97-AF65-F5344CB8AC3E}">
        <p14:creationId xmlns:p14="http://schemas.microsoft.com/office/powerpoint/2010/main" val="2226736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265470" y="1651818"/>
            <a:ext cx="8753024" cy="3785652"/>
          </a:xfrm>
          <a:prstGeom prst="rect">
            <a:avLst/>
          </a:prstGeom>
          <a:noFill/>
        </p:spPr>
        <p:txBody>
          <a:bodyPr wrap="square" rtlCol="0">
            <a:spAutoFit/>
          </a:bodyPr>
          <a:lstStyle/>
          <a:p>
            <a:pPr algn="ctr"/>
            <a:r>
              <a:rPr lang="en-GB" sz="8000" dirty="0">
                <a:latin typeface="Aptos" panose="020B0004020202020204" pitchFamily="34" charset="0"/>
              </a:rPr>
              <a:t>The Spirit turns </a:t>
            </a:r>
            <a:r>
              <a:rPr lang="en-GB" sz="8000" b="1" cap="small" dirty="0">
                <a:latin typeface="Aptos" panose="020B0004020202020204" pitchFamily="34" charset="0"/>
              </a:rPr>
              <a:t>Uncertainty</a:t>
            </a:r>
            <a:r>
              <a:rPr lang="en-GB" sz="8000" dirty="0">
                <a:latin typeface="Aptos" panose="020B0004020202020204" pitchFamily="34" charset="0"/>
              </a:rPr>
              <a:t> into </a:t>
            </a:r>
            <a:r>
              <a:rPr lang="en-GB" sz="8000" b="1" cap="small" dirty="0">
                <a:latin typeface="Aptos" panose="020B0004020202020204" pitchFamily="34" charset="0"/>
              </a:rPr>
              <a:t>Confidence</a:t>
            </a:r>
          </a:p>
        </p:txBody>
      </p:sp>
    </p:spTree>
    <p:extLst>
      <p:ext uri="{BB962C8B-B14F-4D97-AF65-F5344CB8AC3E}">
        <p14:creationId xmlns:p14="http://schemas.microsoft.com/office/powerpoint/2010/main" val="414732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45870" y="843677"/>
            <a:ext cx="7653675" cy="5170646"/>
          </a:xfrm>
          <a:prstGeom prst="rect">
            <a:avLst/>
          </a:prstGeom>
          <a:noFill/>
        </p:spPr>
        <p:txBody>
          <a:bodyPr wrap="square" rtlCol="0">
            <a:spAutoFit/>
          </a:bodyPr>
          <a:lstStyle/>
          <a:p>
            <a:pPr algn="ctr">
              <a:spcAft>
                <a:spcPts val="1200"/>
              </a:spcAft>
            </a:pPr>
            <a:r>
              <a:rPr lang="en-GB" sz="4000" b="1" baseline="30000" dirty="0">
                <a:effectLst/>
                <a:latin typeface="Aptos" panose="020B0004020202020204" pitchFamily="34" charset="0"/>
                <a:ea typeface="Times New Roman" panose="02020603050405020304" pitchFamily="18" charset="0"/>
              </a:rPr>
              <a:t>11 </a:t>
            </a:r>
            <a:r>
              <a:rPr lang="en-GB" sz="4000" dirty="0">
                <a:effectLst/>
                <a:latin typeface="Aptos" panose="020B0004020202020204" pitchFamily="34" charset="0"/>
                <a:ea typeface="Times New Roman" panose="02020603050405020304" pitchFamily="18" charset="0"/>
              </a:rPr>
              <a:t>Jesus is ‘“the stone you builders rejected, which has become the cornerstone.” </a:t>
            </a:r>
            <a:r>
              <a:rPr lang="en-GB" sz="3600" i="1" dirty="0">
                <a:effectLst/>
                <a:latin typeface="Aptos" panose="020B0004020202020204" pitchFamily="34" charset="0"/>
                <a:ea typeface="Times New Roman" panose="02020603050405020304" pitchFamily="18" charset="0"/>
              </a:rPr>
              <a:t>(quote from Ps118) </a:t>
            </a:r>
            <a:r>
              <a:rPr lang="en-GB" sz="4000" b="1" baseline="30000" dirty="0">
                <a:effectLst/>
                <a:latin typeface="Aptos" panose="020B0004020202020204" pitchFamily="34" charset="0"/>
                <a:ea typeface="Times New Roman" panose="02020603050405020304" pitchFamily="18" charset="0"/>
              </a:rPr>
              <a:t>12 </a:t>
            </a:r>
            <a:r>
              <a:rPr lang="en-GB" sz="4000" dirty="0">
                <a:effectLst/>
                <a:latin typeface="Aptos" panose="020B0004020202020204" pitchFamily="34" charset="0"/>
                <a:ea typeface="Times New Roman" panose="02020603050405020304" pitchFamily="18" charset="0"/>
              </a:rPr>
              <a:t>Salvation is found in no one else, for there is no other name under heaven given to mankind by which we must be saved.’ </a:t>
            </a:r>
          </a:p>
          <a:p>
            <a:pPr algn="ctr"/>
            <a:r>
              <a:rPr lang="en-GB" sz="4000" i="1" dirty="0">
                <a:effectLst/>
                <a:latin typeface="Aptos" panose="020B0004020202020204" pitchFamily="34" charset="0"/>
                <a:ea typeface="Times New Roman" panose="02020603050405020304" pitchFamily="18" charset="0"/>
              </a:rPr>
              <a:t>Peter in Acts 4v11-12</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307564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57300" y="1263198"/>
            <a:ext cx="7653675" cy="3170099"/>
          </a:xfrm>
          <a:prstGeom prst="rect">
            <a:avLst/>
          </a:prstGeom>
          <a:noFill/>
        </p:spPr>
        <p:txBody>
          <a:bodyPr wrap="square" rtlCol="0">
            <a:spAutoFit/>
          </a:bodyPr>
          <a:lstStyle/>
          <a:p>
            <a:pPr algn="ctr"/>
            <a:r>
              <a:rPr lang="en-GB" sz="4000" dirty="0">
                <a:effectLst/>
                <a:latin typeface="Aptos" panose="020B0004020202020204" pitchFamily="34" charset="0"/>
                <a:ea typeface="Times New Roman" panose="02020603050405020304" pitchFamily="18" charset="0"/>
              </a:rPr>
              <a:t>I am the way the truth and the life, no one comes to the Father except through me. </a:t>
            </a:r>
          </a:p>
          <a:p>
            <a:pPr algn="ctr"/>
            <a:endParaRPr lang="en-GB" sz="4000" dirty="0">
              <a:latin typeface="Aptos" panose="020B0004020202020204" pitchFamily="34" charset="0"/>
              <a:ea typeface="Times New Roman" panose="02020603050405020304" pitchFamily="18" charset="0"/>
            </a:endParaRPr>
          </a:p>
          <a:p>
            <a:pPr algn="ctr"/>
            <a:r>
              <a:rPr lang="en-GB" sz="4000" i="1" dirty="0">
                <a:effectLst/>
                <a:latin typeface="Aptos" panose="020B0004020202020204" pitchFamily="34" charset="0"/>
                <a:ea typeface="Times New Roman" panose="02020603050405020304" pitchFamily="18" charset="0"/>
              </a:rPr>
              <a:t>Jesus in </a:t>
            </a:r>
            <a:r>
              <a:rPr lang="en-GB" sz="4000" i="1" dirty="0">
                <a:latin typeface="Aptos" panose="020B0004020202020204" pitchFamily="34" charset="0"/>
                <a:ea typeface="Times New Roman" panose="02020603050405020304" pitchFamily="18" charset="0"/>
              </a:rPr>
              <a:t>John 14:6</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3319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4E65F-72AC-8822-E38B-C97332911DA7}"/>
              </a:ext>
            </a:extLst>
          </p:cNvPr>
          <p:cNvSpPr txBox="1"/>
          <p:nvPr/>
        </p:nvSpPr>
        <p:spPr>
          <a:xfrm>
            <a:off x="1245870" y="843677"/>
            <a:ext cx="7653675" cy="3323987"/>
          </a:xfrm>
          <a:prstGeom prst="rect">
            <a:avLst/>
          </a:prstGeom>
          <a:noFill/>
        </p:spPr>
        <p:txBody>
          <a:bodyPr wrap="square" rtlCol="0">
            <a:spAutoFit/>
          </a:bodyPr>
          <a:lstStyle/>
          <a:p>
            <a:pPr algn="ctr">
              <a:spcAft>
                <a:spcPts val="1200"/>
              </a:spcAft>
            </a:pPr>
            <a:r>
              <a:rPr lang="en-GB" sz="4000" b="1" baseline="30000" dirty="0">
                <a:effectLst/>
                <a:latin typeface="Aptos" panose="020B0004020202020204" pitchFamily="34" charset="0"/>
                <a:ea typeface="Times New Roman" panose="02020603050405020304" pitchFamily="18" charset="0"/>
              </a:rPr>
              <a:t>12 </a:t>
            </a:r>
            <a:r>
              <a:rPr lang="en-GB" sz="4000" dirty="0">
                <a:effectLst/>
                <a:latin typeface="Aptos" panose="020B0004020202020204" pitchFamily="34" charset="0"/>
                <a:ea typeface="Times New Roman" panose="02020603050405020304" pitchFamily="18" charset="0"/>
              </a:rPr>
              <a:t>Salvation is found in no one else, for there is no other name under heaven given to mankind by which we must be saved.’ </a:t>
            </a:r>
          </a:p>
          <a:p>
            <a:pPr algn="ctr"/>
            <a:r>
              <a:rPr lang="en-GB" sz="4000" i="1" dirty="0">
                <a:effectLst/>
                <a:latin typeface="Aptos" panose="020B0004020202020204" pitchFamily="34" charset="0"/>
                <a:ea typeface="Times New Roman" panose="02020603050405020304" pitchFamily="18" charset="0"/>
              </a:rPr>
              <a:t>Peter in Acts 4v12</a:t>
            </a:r>
            <a:endParaRPr lang="en-GB" sz="4000" b="1" i="1" cap="small" dirty="0">
              <a:latin typeface="Aptos" panose="020B0004020202020204" pitchFamily="34" charset="0"/>
            </a:endParaRPr>
          </a:p>
        </p:txBody>
      </p:sp>
    </p:spTree>
    <p:extLst>
      <p:ext uri="{BB962C8B-B14F-4D97-AF65-F5344CB8AC3E}">
        <p14:creationId xmlns:p14="http://schemas.microsoft.com/office/powerpoint/2010/main" val="2204312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00608" cy="6858000"/>
          </a:xfrm>
          <a:prstGeom prst="rect">
            <a:avLst/>
          </a:prstGeom>
          <a:solidFill>
            <a:srgbClr val="52A06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050" name="Picture 2" descr="The Fruit of the Spirit - LOVE — Be loved Beloved">
            <a:extLst>
              <a:ext uri="{FF2B5EF4-FFF2-40B4-BE49-F238E27FC236}">
                <a16:creationId xmlns:a16="http://schemas.microsoft.com/office/drawing/2014/main" id="{6852550C-DD40-FC22-F79A-875F9C4BEB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7918" r="-3" b="-3"/>
          <a:stretch/>
        </p:blipFill>
        <p:spPr bwMode="auto">
          <a:xfrm>
            <a:off x="1700608" y="10"/>
            <a:ext cx="7443392" cy="685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474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re is Only One Way!”. “There is Only One Way!” John 14: 6… | by Mark  Burns | Medium">
            <a:extLst>
              <a:ext uri="{FF2B5EF4-FFF2-40B4-BE49-F238E27FC236}">
                <a16:creationId xmlns:a16="http://schemas.microsoft.com/office/drawing/2014/main" id="{985339FC-5651-35D7-DB84-FEE2CFFD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47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51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A194-7BB2-BE4B-824A-BE20566E298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C5EE49E-F195-12EA-0571-42E3CABF153E}"/>
              </a:ext>
            </a:extLst>
          </p:cNvPr>
          <p:cNvSpPr>
            <a:spLocks noGrp="1"/>
          </p:cNvSpPr>
          <p:nvPr>
            <p:ph type="subTitle" idx="1"/>
          </p:nvPr>
        </p:nvSpPr>
        <p:spPr>
          <a:xfrm>
            <a:off x="1260988" y="5424363"/>
            <a:ext cx="6858000" cy="1045262"/>
          </a:xfrm>
        </p:spPr>
        <p:txBody>
          <a:bodyPr>
            <a:normAutofit lnSpcReduction="10000"/>
          </a:bodyPr>
          <a:lstStyle/>
          <a:p>
            <a:pPr algn="ctr"/>
            <a:r>
              <a:rPr lang="en-GB" sz="6600" dirty="0">
                <a:latin typeface="Aptos" panose="020B0004020202020204" pitchFamily="34" charset="0"/>
              </a:rPr>
              <a:t>Extreme ironing!</a:t>
            </a:r>
          </a:p>
        </p:txBody>
      </p:sp>
      <p:pic>
        <p:nvPicPr>
          <p:cNvPr id="1026" name="Picture 2" descr="Extreme Ironing: Weird Sport You Probably Never Knew About">
            <a:extLst>
              <a:ext uri="{FF2B5EF4-FFF2-40B4-BE49-F238E27FC236}">
                <a16:creationId xmlns:a16="http://schemas.microsoft.com/office/drawing/2014/main" id="{0BA7E2F8-1D8C-BCBD-D338-9945E9204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4" y="117988"/>
            <a:ext cx="8976852" cy="46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45481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6F9D8F4EC0234B8AC85467A4E0FB19" ma:contentTypeVersion="13" ma:contentTypeDescription="Create a new document." ma:contentTypeScope="" ma:versionID="303a3d5d684a3605d7d371c45c324c85">
  <xsd:schema xmlns:xsd="http://www.w3.org/2001/XMLSchema" xmlns:xs="http://www.w3.org/2001/XMLSchema" xmlns:p="http://schemas.microsoft.com/office/2006/metadata/properties" xmlns:ns2="6ce8ade5-9040-4f4b-80c1-9be5330ce3f3" xmlns:ns3="8417cd91-2027-4588-b62f-dadb7cdb1447" targetNamespace="http://schemas.microsoft.com/office/2006/metadata/properties" ma:root="true" ma:fieldsID="6d27337949fafb28e0a79877af391706" ns2:_="" ns3:_="">
    <xsd:import namespace="6ce8ade5-9040-4f4b-80c1-9be5330ce3f3"/>
    <xsd:import namespace="8417cd91-2027-4588-b62f-dadb7cdb144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e8ade5-9040-4f4b-80c1-9be5330ce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fca9de-b6bc-4ad3-939a-be0f4d01765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17cd91-2027-4588-b62f-dadb7cdb1447"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47dc167-a36e-40b8-aa29-b4b8dd09ff63}" ma:internalName="TaxCatchAll" ma:showField="CatchAllData" ma:web="8417cd91-2027-4588-b62f-dadb7cdb14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417cd91-2027-4588-b62f-dadb7cdb1447" xsi:nil="true"/>
    <lcf76f155ced4ddcb4097134ff3c332f xmlns="6ce8ade5-9040-4f4b-80c1-9be5330ce3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BE8829-AE88-4468-BB07-3991640CCC88}"/>
</file>

<file path=customXml/itemProps2.xml><?xml version="1.0" encoding="utf-8"?>
<ds:datastoreItem xmlns:ds="http://schemas.openxmlformats.org/officeDocument/2006/customXml" ds:itemID="{F0AD5363-E0F5-43B7-A9DC-1E6D6C32B69D}"/>
</file>

<file path=customXml/itemProps3.xml><?xml version="1.0" encoding="utf-8"?>
<ds:datastoreItem xmlns:ds="http://schemas.openxmlformats.org/officeDocument/2006/customXml" ds:itemID="{A88BC32F-F8CD-4DDC-9269-0EA7858FFAE4}"/>
</file>

<file path=docProps/app.xml><?xml version="1.0" encoding="utf-8"?>
<Properties xmlns="http://schemas.openxmlformats.org/officeDocument/2006/extended-properties" xmlns:vt="http://schemas.openxmlformats.org/officeDocument/2006/docPropsVTypes">
  <Template>Wisp</Template>
  <TotalTime>147</TotalTime>
  <Words>359</Words>
  <Application>Microsoft Office PowerPoint</Application>
  <PresentationFormat>On-screen Show (4:3)</PresentationFormat>
  <Paragraphs>48</Paragraphs>
  <Slides>21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Century Gothic</vt:lpstr>
      <vt:lpstr>system-ui</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σῴζω (sōzō)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 Levasier</dc:creator>
  <cp:lastModifiedBy>Jo Levasier</cp:lastModifiedBy>
  <cp:revision>1</cp:revision>
  <dcterms:created xsi:type="dcterms:W3CDTF">2024-06-14T12:34:41Z</dcterms:created>
  <dcterms:modified xsi:type="dcterms:W3CDTF">2024-06-14T15:01:57Z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0x010100406F9D8F4EC0234B8AC85467A4E0FB19</vt:lpwstr>
  </property>
</Properties>
</file>